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1" r:id="rId1"/>
  </p:sldMasterIdLst>
  <p:notesMasterIdLst>
    <p:notesMasterId r:id="rId14"/>
  </p:notesMasterIdLst>
  <p:sldIdLst>
    <p:sldId id="256" r:id="rId2"/>
    <p:sldId id="257" r:id="rId3"/>
    <p:sldId id="313" r:id="rId4"/>
    <p:sldId id="297" r:id="rId5"/>
    <p:sldId id="299" r:id="rId6"/>
    <p:sldId id="298" r:id="rId7"/>
    <p:sldId id="302" r:id="rId8"/>
    <p:sldId id="300" r:id="rId9"/>
    <p:sldId id="303" r:id="rId10"/>
    <p:sldId id="304" r:id="rId11"/>
    <p:sldId id="301" r:id="rId12"/>
    <p:sldId id="312" r:id="rId13"/>
  </p:sldIdLst>
  <p:sldSz cx="9144000" cy="5143500" type="screen16x9"/>
  <p:notesSz cx="6858000" cy="9144000"/>
  <p:embeddedFontLst>
    <p:embeddedFont>
      <p:font typeface="Livvic Light" panose="020B0604020202020204" charset="0"/>
      <p:regular r:id="rId15"/>
      <p:bold r:id="rId16"/>
      <p:italic r:id="rId17"/>
      <p:boldItalic r:id="rId18"/>
    </p:embeddedFont>
    <p:embeddedFont>
      <p:font typeface="Livvic" panose="020B0604020202020204" charset="0"/>
      <p:regular r:id="rId19"/>
      <p:bold r:id="rId20"/>
      <p:italic r:id="rId21"/>
      <p:boldItalic r:id="rId22"/>
    </p:embeddedFont>
    <p:embeddedFont>
      <p:font typeface="Redressed" panose="020B0604020202020204" charset="0"/>
      <p:regular r:id="rId23"/>
    </p:embeddedFont>
    <p:embeddedFont>
      <p:font typeface="Livvic Medium" panose="020B0604020202020204" charset="0"/>
      <p:regular r:id="rId24"/>
      <p:bold r:id="rId25"/>
      <p:italic r:id="rId26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FAFACC0-E4BF-40E9-9B2B-0BC48BD428B3}">
  <a:tblStyle styleId="{5FAFACC0-E4BF-40E9-9B2B-0BC48BD428B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99" d="100"/>
          <a:sy n="99" d="100"/>
        </p:scale>
        <p:origin x="-546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3691336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6b20e22304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6b20e22304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6b20e22304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6b20e22304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6b20e22304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6b20e22304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6b20e22304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6b20e22304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6b20e22304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6b20e22304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6b20e22304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6b20e22304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6b20e22304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6b20e22304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6b20e22304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6b20e22304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6b20e22304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6b20e22304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6b20e22304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6b20e22304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subTitle" idx="1"/>
          </p:nvPr>
        </p:nvSpPr>
        <p:spPr>
          <a:xfrm>
            <a:off x="3077650" y="3419200"/>
            <a:ext cx="29886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482400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482400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482400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482400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482400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482400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482400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482400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rgbClr val="482400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923750" y="981600"/>
            <a:ext cx="5296500" cy="22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0">
                <a:solidFill>
                  <a:srgbClr val="4824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>
            <a:spLocks noGrp="1"/>
          </p:cNvSpPr>
          <p:nvPr>
            <p:ph type="ctrTitle"/>
          </p:nvPr>
        </p:nvSpPr>
        <p:spPr>
          <a:xfrm>
            <a:off x="5826034" y="1395800"/>
            <a:ext cx="2711700" cy="99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6" name="Google Shape;26;p7"/>
          <p:cNvSpPr txBox="1">
            <a:spLocks noGrp="1"/>
          </p:cNvSpPr>
          <p:nvPr>
            <p:ph type="subTitle" idx="1"/>
          </p:nvPr>
        </p:nvSpPr>
        <p:spPr>
          <a:xfrm>
            <a:off x="5375734" y="2462926"/>
            <a:ext cx="3162000" cy="20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3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3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3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3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3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3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3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3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1" name="Google Shape;31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2" name="Google Shape;32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long list">
  <p:cSld name="CUSTOM_8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3"/>
          <p:cNvSpPr txBox="1">
            <a:spLocks noGrp="1"/>
          </p:cNvSpPr>
          <p:nvPr>
            <p:ph type="body" idx="1"/>
          </p:nvPr>
        </p:nvSpPr>
        <p:spPr>
          <a:xfrm>
            <a:off x="613325" y="1094051"/>
            <a:ext cx="7731000" cy="36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08269"/>
              </a:buClr>
              <a:buSzPts val="1100"/>
              <a:buFont typeface="Livvic Medium"/>
              <a:buAutoNum type="arabicPeriod"/>
              <a:defRPr sz="1200"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Font typeface="Muli"/>
              <a:buAutoNum type="alphaLcPeriod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Font typeface="Muli"/>
              <a:buAutoNum type="romanLcPeriod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Font typeface="Muli"/>
              <a:buAutoNum type="arabicPeriod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Font typeface="Muli"/>
              <a:buAutoNum type="alphaLcPeriod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Font typeface="Muli"/>
              <a:buAutoNum type="romanLcPeriod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Font typeface="Muli"/>
              <a:buAutoNum type="arabicPeriod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Font typeface="Muli"/>
              <a:buAutoNum type="alphaLcPeriod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Font typeface="Muli"/>
              <a:buAutoNum type="romanLcPeriod"/>
              <a:defRPr/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1935550" y="359450"/>
            <a:ext cx="5273100" cy="9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0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9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28585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ressed"/>
              <a:buNone/>
              <a:defRPr sz="2800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ressed"/>
              <a:buNone/>
              <a:defRPr sz="2800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ressed"/>
              <a:buNone/>
              <a:defRPr sz="2800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ressed"/>
              <a:buNone/>
              <a:defRPr sz="2800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ressed"/>
              <a:buNone/>
              <a:defRPr sz="2800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ressed"/>
              <a:buNone/>
              <a:defRPr sz="2800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ressed"/>
              <a:buNone/>
              <a:defRPr sz="2800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ressed"/>
              <a:buNone/>
              <a:defRPr sz="2800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ressed"/>
              <a:buNone/>
              <a:defRPr sz="2800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28585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 Light"/>
              <a:buChar char="●"/>
              <a:defRPr sz="1800">
                <a:solidFill>
                  <a:schemeClr val="dk1"/>
                </a:solidFill>
                <a:latin typeface="Livvic Light"/>
                <a:ea typeface="Livvic Light"/>
                <a:cs typeface="Livvic Light"/>
                <a:sym typeface="Livvic Ligh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 Light"/>
              <a:buChar char="○"/>
              <a:defRPr>
                <a:solidFill>
                  <a:schemeClr val="dk1"/>
                </a:solidFill>
                <a:latin typeface="Livvic Light"/>
                <a:ea typeface="Livvic Light"/>
                <a:cs typeface="Livvic Light"/>
                <a:sym typeface="Livvic Ligh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 Light"/>
              <a:buChar char="■"/>
              <a:defRPr>
                <a:solidFill>
                  <a:schemeClr val="dk1"/>
                </a:solidFill>
                <a:latin typeface="Livvic Light"/>
                <a:ea typeface="Livvic Light"/>
                <a:cs typeface="Livvic Light"/>
                <a:sym typeface="Livvic Ligh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 Light"/>
              <a:buChar char="●"/>
              <a:defRPr>
                <a:solidFill>
                  <a:schemeClr val="dk1"/>
                </a:solidFill>
                <a:latin typeface="Livvic Light"/>
                <a:ea typeface="Livvic Light"/>
                <a:cs typeface="Livvic Light"/>
                <a:sym typeface="Livvic Ligh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 Light"/>
              <a:buChar char="○"/>
              <a:defRPr>
                <a:solidFill>
                  <a:schemeClr val="dk1"/>
                </a:solidFill>
                <a:latin typeface="Livvic Light"/>
                <a:ea typeface="Livvic Light"/>
                <a:cs typeface="Livvic Light"/>
                <a:sym typeface="Livvic Ligh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 Light"/>
              <a:buChar char="■"/>
              <a:defRPr>
                <a:solidFill>
                  <a:schemeClr val="dk1"/>
                </a:solidFill>
                <a:latin typeface="Livvic Light"/>
                <a:ea typeface="Livvic Light"/>
                <a:cs typeface="Livvic Light"/>
                <a:sym typeface="Livvic Ligh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 Light"/>
              <a:buChar char="●"/>
              <a:defRPr>
                <a:solidFill>
                  <a:schemeClr val="dk1"/>
                </a:solidFill>
                <a:latin typeface="Livvic Light"/>
                <a:ea typeface="Livvic Light"/>
                <a:cs typeface="Livvic Light"/>
                <a:sym typeface="Livvic Ligh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 Light"/>
              <a:buChar char="○"/>
              <a:defRPr>
                <a:solidFill>
                  <a:schemeClr val="dk1"/>
                </a:solidFill>
                <a:latin typeface="Livvic Light"/>
                <a:ea typeface="Livvic Light"/>
                <a:cs typeface="Livvic Light"/>
                <a:sym typeface="Livvic Ligh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Livvic Light"/>
              <a:buChar char="■"/>
              <a:defRPr>
                <a:solidFill>
                  <a:schemeClr val="dk1"/>
                </a:solidFill>
                <a:latin typeface="Livvic Light"/>
                <a:ea typeface="Livvic Light"/>
                <a:cs typeface="Livvic Light"/>
                <a:sym typeface="Livvic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3" r:id="rId3"/>
    <p:sldLayoutId id="2147483655" r:id="rId4"/>
    <p:sldLayoutId id="2147483659" r:id="rId5"/>
    <p:sldLayoutId id="2147483668" r:id="rId6"/>
    <p:sldLayoutId id="2147483669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6"/>
          <p:cNvSpPr txBox="1">
            <a:spLocks noGrp="1"/>
          </p:cNvSpPr>
          <p:nvPr>
            <p:ph type="subTitle" idx="1"/>
          </p:nvPr>
        </p:nvSpPr>
        <p:spPr>
          <a:xfrm>
            <a:off x="3077650" y="3529150"/>
            <a:ext cx="29886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 smtClean="0"/>
              <a:t>HISTÓRIA</a:t>
            </a:r>
            <a:endParaRPr dirty="0"/>
          </a:p>
        </p:txBody>
      </p:sp>
      <p:sp>
        <p:nvSpPr>
          <p:cNvPr id="116" name="Google Shape;116;p26"/>
          <p:cNvSpPr txBox="1">
            <a:spLocks noGrp="1"/>
          </p:cNvSpPr>
          <p:nvPr>
            <p:ph type="ctrTitle"/>
          </p:nvPr>
        </p:nvSpPr>
        <p:spPr>
          <a:xfrm>
            <a:off x="1923750" y="1091550"/>
            <a:ext cx="5296500" cy="22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200" dirty="0" smtClean="0"/>
              <a:t>REVISÃO</a:t>
            </a:r>
            <a:br>
              <a:rPr lang="pt-BR" sz="5200" dirty="0" smtClean="0"/>
            </a:br>
            <a:endParaRPr sz="5200" dirty="0"/>
          </a:p>
        </p:txBody>
      </p:sp>
      <p:pic>
        <p:nvPicPr>
          <p:cNvPr id="117" name="Google Shape;11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05275" y="3528900"/>
            <a:ext cx="3216325" cy="2149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6364923" y="-513250"/>
            <a:ext cx="3633526" cy="31839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9" name="Google Shape;119;p26"/>
          <p:cNvGrpSpPr/>
          <p:nvPr/>
        </p:nvGrpSpPr>
        <p:grpSpPr>
          <a:xfrm>
            <a:off x="3444291" y="3308807"/>
            <a:ext cx="2255901" cy="69575"/>
            <a:chOff x="446800" y="1721825"/>
            <a:chExt cx="259025" cy="18325"/>
          </a:xfrm>
        </p:grpSpPr>
        <p:sp>
          <p:nvSpPr>
            <p:cNvPr id="120" name="Google Shape;120;p26"/>
            <p:cNvSpPr/>
            <p:nvPr/>
          </p:nvSpPr>
          <p:spPr>
            <a:xfrm>
              <a:off x="447225" y="1724725"/>
              <a:ext cx="258600" cy="15425"/>
            </a:xfrm>
            <a:custGeom>
              <a:avLst/>
              <a:gdLst/>
              <a:ahLst/>
              <a:cxnLst/>
              <a:rect l="l" t="t" r="r" b="b"/>
              <a:pathLst>
                <a:path w="10344" h="617" extrusionOk="0">
                  <a:moveTo>
                    <a:pt x="371" y="0"/>
                  </a:moveTo>
                  <a:cubicBezTo>
                    <a:pt x="274" y="0"/>
                    <a:pt x="176" y="4"/>
                    <a:pt x="77" y="13"/>
                  </a:cubicBezTo>
                  <a:cubicBezTo>
                    <a:pt x="1" y="13"/>
                    <a:pt x="3" y="132"/>
                    <a:pt x="78" y="132"/>
                  </a:cubicBezTo>
                  <a:cubicBezTo>
                    <a:pt x="79" y="132"/>
                    <a:pt x="80" y="132"/>
                    <a:pt x="81" y="132"/>
                  </a:cubicBezTo>
                  <a:cubicBezTo>
                    <a:pt x="246" y="140"/>
                    <a:pt x="410" y="177"/>
                    <a:pt x="574" y="189"/>
                  </a:cubicBezTo>
                  <a:cubicBezTo>
                    <a:pt x="738" y="206"/>
                    <a:pt x="902" y="226"/>
                    <a:pt x="1062" y="247"/>
                  </a:cubicBezTo>
                  <a:cubicBezTo>
                    <a:pt x="1226" y="263"/>
                    <a:pt x="1395" y="271"/>
                    <a:pt x="1555" y="292"/>
                  </a:cubicBezTo>
                  <a:cubicBezTo>
                    <a:pt x="1719" y="317"/>
                    <a:pt x="1883" y="325"/>
                    <a:pt x="2047" y="349"/>
                  </a:cubicBezTo>
                  <a:cubicBezTo>
                    <a:pt x="2211" y="378"/>
                    <a:pt x="2375" y="431"/>
                    <a:pt x="2543" y="448"/>
                  </a:cubicBezTo>
                  <a:cubicBezTo>
                    <a:pt x="2712" y="464"/>
                    <a:pt x="2880" y="485"/>
                    <a:pt x="3052" y="497"/>
                  </a:cubicBezTo>
                  <a:cubicBezTo>
                    <a:pt x="3093" y="500"/>
                    <a:pt x="3134" y="501"/>
                    <a:pt x="3175" y="501"/>
                  </a:cubicBezTo>
                  <a:cubicBezTo>
                    <a:pt x="3273" y="501"/>
                    <a:pt x="3371" y="495"/>
                    <a:pt x="3470" y="495"/>
                  </a:cubicBezTo>
                  <a:cubicBezTo>
                    <a:pt x="3501" y="495"/>
                    <a:pt x="3531" y="496"/>
                    <a:pt x="3561" y="497"/>
                  </a:cubicBezTo>
                  <a:cubicBezTo>
                    <a:pt x="3729" y="501"/>
                    <a:pt x="3898" y="518"/>
                    <a:pt x="4066" y="526"/>
                  </a:cubicBezTo>
                  <a:cubicBezTo>
                    <a:pt x="4152" y="530"/>
                    <a:pt x="4235" y="530"/>
                    <a:pt x="4318" y="530"/>
                  </a:cubicBezTo>
                  <a:cubicBezTo>
                    <a:pt x="4400" y="530"/>
                    <a:pt x="4482" y="530"/>
                    <a:pt x="4566" y="534"/>
                  </a:cubicBezTo>
                  <a:cubicBezTo>
                    <a:pt x="4730" y="538"/>
                    <a:pt x="4895" y="591"/>
                    <a:pt x="5063" y="596"/>
                  </a:cubicBezTo>
                  <a:cubicBezTo>
                    <a:pt x="5078" y="596"/>
                    <a:pt x="5093" y="596"/>
                    <a:pt x="5108" y="596"/>
                  </a:cubicBezTo>
                  <a:cubicBezTo>
                    <a:pt x="5243" y="596"/>
                    <a:pt x="5380" y="583"/>
                    <a:pt x="5514" y="583"/>
                  </a:cubicBezTo>
                  <a:cubicBezTo>
                    <a:pt x="5529" y="583"/>
                    <a:pt x="5544" y="583"/>
                    <a:pt x="5559" y="583"/>
                  </a:cubicBezTo>
                  <a:cubicBezTo>
                    <a:pt x="5615" y="585"/>
                    <a:pt x="5671" y="585"/>
                    <a:pt x="5727" y="585"/>
                  </a:cubicBezTo>
                  <a:cubicBezTo>
                    <a:pt x="5837" y="585"/>
                    <a:pt x="5948" y="583"/>
                    <a:pt x="6060" y="583"/>
                  </a:cubicBezTo>
                  <a:cubicBezTo>
                    <a:pt x="6224" y="583"/>
                    <a:pt x="6392" y="616"/>
                    <a:pt x="6556" y="616"/>
                  </a:cubicBezTo>
                  <a:cubicBezTo>
                    <a:pt x="6721" y="616"/>
                    <a:pt x="6889" y="600"/>
                    <a:pt x="7053" y="600"/>
                  </a:cubicBezTo>
                  <a:cubicBezTo>
                    <a:pt x="7221" y="596"/>
                    <a:pt x="7385" y="563"/>
                    <a:pt x="7554" y="559"/>
                  </a:cubicBezTo>
                  <a:cubicBezTo>
                    <a:pt x="7570" y="558"/>
                    <a:pt x="7587" y="557"/>
                    <a:pt x="7603" y="557"/>
                  </a:cubicBezTo>
                  <a:cubicBezTo>
                    <a:pt x="7735" y="557"/>
                    <a:pt x="7869" y="580"/>
                    <a:pt x="8000" y="580"/>
                  </a:cubicBezTo>
                  <a:cubicBezTo>
                    <a:pt x="8017" y="580"/>
                    <a:pt x="8033" y="580"/>
                    <a:pt x="8050" y="579"/>
                  </a:cubicBezTo>
                  <a:cubicBezTo>
                    <a:pt x="8243" y="571"/>
                    <a:pt x="8428" y="522"/>
                    <a:pt x="8616" y="509"/>
                  </a:cubicBezTo>
                  <a:cubicBezTo>
                    <a:pt x="8805" y="497"/>
                    <a:pt x="8994" y="477"/>
                    <a:pt x="9178" y="460"/>
                  </a:cubicBezTo>
                  <a:cubicBezTo>
                    <a:pt x="9367" y="440"/>
                    <a:pt x="9560" y="448"/>
                    <a:pt x="9749" y="427"/>
                  </a:cubicBezTo>
                  <a:cubicBezTo>
                    <a:pt x="9938" y="403"/>
                    <a:pt x="10122" y="370"/>
                    <a:pt x="10311" y="341"/>
                  </a:cubicBezTo>
                  <a:cubicBezTo>
                    <a:pt x="10340" y="337"/>
                    <a:pt x="10344" y="267"/>
                    <a:pt x="10311" y="267"/>
                  </a:cubicBezTo>
                  <a:cubicBezTo>
                    <a:pt x="10143" y="271"/>
                    <a:pt x="9974" y="280"/>
                    <a:pt x="9810" y="284"/>
                  </a:cubicBezTo>
                  <a:cubicBezTo>
                    <a:pt x="9642" y="288"/>
                    <a:pt x="9474" y="308"/>
                    <a:pt x="9310" y="312"/>
                  </a:cubicBezTo>
                  <a:cubicBezTo>
                    <a:pt x="9141" y="317"/>
                    <a:pt x="8977" y="325"/>
                    <a:pt x="8809" y="329"/>
                  </a:cubicBezTo>
                  <a:cubicBezTo>
                    <a:pt x="8641" y="333"/>
                    <a:pt x="8477" y="345"/>
                    <a:pt x="8309" y="349"/>
                  </a:cubicBezTo>
                  <a:cubicBezTo>
                    <a:pt x="8296" y="350"/>
                    <a:pt x="8283" y="350"/>
                    <a:pt x="8270" y="350"/>
                  </a:cubicBezTo>
                  <a:cubicBezTo>
                    <a:pt x="8115" y="350"/>
                    <a:pt x="7963" y="329"/>
                    <a:pt x="7808" y="329"/>
                  </a:cubicBezTo>
                  <a:cubicBezTo>
                    <a:pt x="7640" y="333"/>
                    <a:pt x="7476" y="382"/>
                    <a:pt x="7307" y="386"/>
                  </a:cubicBezTo>
                  <a:cubicBezTo>
                    <a:pt x="7300" y="387"/>
                    <a:pt x="7293" y="387"/>
                    <a:pt x="7285" y="387"/>
                  </a:cubicBezTo>
                  <a:cubicBezTo>
                    <a:pt x="7132" y="387"/>
                    <a:pt x="6982" y="349"/>
                    <a:pt x="6829" y="349"/>
                  </a:cubicBezTo>
                  <a:cubicBezTo>
                    <a:pt x="6821" y="349"/>
                    <a:pt x="6814" y="349"/>
                    <a:pt x="6807" y="349"/>
                  </a:cubicBezTo>
                  <a:lnTo>
                    <a:pt x="6306" y="349"/>
                  </a:lnTo>
                  <a:cubicBezTo>
                    <a:pt x="6160" y="349"/>
                    <a:pt x="6011" y="362"/>
                    <a:pt x="5862" y="362"/>
                  </a:cubicBezTo>
                  <a:cubicBezTo>
                    <a:pt x="5843" y="362"/>
                    <a:pt x="5824" y="362"/>
                    <a:pt x="5806" y="362"/>
                  </a:cubicBezTo>
                  <a:cubicBezTo>
                    <a:pt x="5751" y="360"/>
                    <a:pt x="5696" y="360"/>
                    <a:pt x="5640" y="360"/>
                  </a:cubicBezTo>
                  <a:cubicBezTo>
                    <a:pt x="5529" y="360"/>
                    <a:pt x="5417" y="362"/>
                    <a:pt x="5305" y="362"/>
                  </a:cubicBezTo>
                  <a:cubicBezTo>
                    <a:pt x="5193" y="362"/>
                    <a:pt x="5082" y="365"/>
                    <a:pt x="4972" y="365"/>
                  </a:cubicBezTo>
                  <a:cubicBezTo>
                    <a:pt x="4916" y="365"/>
                    <a:pt x="4860" y="364"/>
                    <a:pt x="4804" y="362"/>
                  </a:cubicBezTo>
                  <a:cubicBezTo>
                    <a:pt x="4636" y="354"/>
                    <a:pt x="4472" y="329"/>
                    <a:pt x="4304" y="321"/>
                  </a:cubicBezTo>
                  <a:cubicBezTo>
                    <a:pt x="4220" y="317"/>
                    <a:pt x="4137" y="317"/>
                    <a:pt x="4053" y="317"/>
                  </a:cubicBezTo>
                  <a:cubicBezTo>
                    <a:pt x="3970" y="317"/>
                    <a:pt x="3887" y="317"/>
                    <a:pt x="3803" y="312"/>
                  </a:cubicBezTo>
                  <a:cubicBezTo>
                    <a:pt x="3635" y="308"/>
                    <a:pt x="3471" y="255"/>
                    <a:pt x="3307" y="247"/>
                  </a:cubicBezTo>
                  <a:cubicBezTo>
                    <a:pt x="3138" y="239"/>
                    <a:pt x="2974" y="230"/>
                    <a:pt x="2806" y="218"/>
                  </a:cubicBezTo>
                  <a:cubicBezTo>
                    <a:pt x="2638" y="210"/>
                    <a:pt x="2474" y="198"/>
                    <a:pt x="2305" y="185"/>
                  </a:cubicBezTo>
                  <a:cubicBezTo>
                    <a:pt x="2117" y="173"/>
                    <a:pt x="1924" y="173"/>
                    <a:pt x="1731" y="152"/>
                  </a:cubicBezTo>
                  <a:cubicBezTo>
                    <a:pt x="1542" y="136"/>
                    <a:pt x="1354" y="111"/>
                    <a:pt x="1165" y="79"/>
                  </a:cubicBezTo>
                  <a:cubicBezTo>
                    <a:pt x="984" y="50"/>
                    <a:pt x="804" y="21"/>
                    <a:pt x="623" y="9"/>
                  </a:cubicBezTo>
                  <a:cubicBezTo>
                    <a:pt x="539" y="3"/>
                    <a:pt x="456" y="0"/>
                    <a:pt x="371" y="0"/>
                  </a:cubicBezTo>
                  <a:close/>
                </a:path>
              </a:pathLst>
            </a:custGeom>
            <a:solidFill>
              <a:srgbClr val="5D3D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26"/>
            <p:cNvSpPr/>
            <p:nvPr/>
          </p:nvSpPr>
          <p:spPr>
            <a:xfrm>
              <a:off x="446800" y="1721825"/>
              <a:ext cx="258725" cy="10325"/>
            </a:xfrm>
            <a:custGeom>
              <a:avLst/>
              <a:gdLst/>
              <a:ahLst/>
              <a:cxnLst/>
              <a:rect l="l" t="t" r="r" b="b"/>
              <a:pathLst>
                <a:path w="10349" h="413" extrusionOk="0">
                  <a:moveTo>
                    <a:pt x="825" y="1"/>
                  </a:moveTo>
                  <a:cubicBezTo>
                    <a:pt x="792" y="1"/>
                    <a:pt x="759" y="1"/>
                    <a:pt x="726" y="2"/>
                  </a:cubicBezTo>
                  <a:cubicBezTo>
                    <a:pt x="558" y="2"/>
                    <a:pt x="390" y="14"/>
                    <a:pt x="222" y="26"/>
                  </a:cubicBezTo>
                  <a:cubicBezTo>
                    <a:pt x="0" y="43"/>
                    <a:pt x="4" y="232"/>
                    <a:pt x="222" y="252"/>
                  </a:cubicBezTo>
                  <a:cubicBezTo>
                    <a:pt x="390" y="268"/>
                    <a:pt x="550" y="318"/>
                    <a:pt x="718" y="330"/>
                  </a:cubicBezTo>
                  <a:cubicBezTo>
                    <a:pt x="882" y="346"/>
                    <a:pt x="1046" y="355"/>
                    <a:pt x="1215" y="367"/>
                  </a:cubicBezTo>
                  <a:cubicBezTo>
                    <a:pt x="1263" y="371"/>
                    <a:pt x="1312" y="372"/>
                    <a:pt x="1361" y="372"/>
                  </a:cubicBezTo>
                  <a:cubicBezTo>
                    <a:pt x="1442" y="372"/>
                    <a:pt x="1523" y="369"/>
                    <a:pt x="1605" y="369"/>
                  </a:cubicBezTo>
                  <a:cubicBezTo>
                    <a:pt x="1642" y="369"/>
                    <a:pt x="1678" y="369"/>
                    <a:pt x="1715" y="371"/>
                  </a:cubicBezTo>
                  <a:cubicBezTo>
                    <a:pt x="1879" y="379"/>
                    <a:pt x="2043" y="387"/>
                    <a:pt x="2212" y="392"/>
                  </a:cubicBezTo>
                  <a:cubicBezTo>
                    <a:pt x="2380" y="396"/>
                    <a:pt x="2544" y="412"/>
                    <a:pt x="2708" y="412"/>
                  </a:cubicBezTo>
                  <a:cubicBezTo>
                    <a:pt x="2876" y="408"/>
                    <a:pt x="3045" y="387"/>
                    <a:pt x="3209" y="383"/>
                  </a:cubicBezTo>
                  <a:cubicBezTo>
                    <a:pt x="3377" y="383"/>
                    <a:pt x="3545" y="412"/>
                    <a:pt x="3709" y="412"/>
                  </a:cubicBezTo>
                  <a:cubicBezTo>
                    <a:pt x="3878" y="412"/>
                    <a:pt x="4046" y="371"/>
                    <a:pt x="4210" y="371"/>
                  </a:cubicBezTo>
                  <a:cubicBezTo>
                    <a:pt x="4368" y="371"/>
                    <a:pt x="4527" y="400"/>
                    <a:pt x="4682" y="400"/>
                  </a:cubicBezTo>
                  <a:cubicBezTo>
                    <a:pt x="4691" y="400"/>
                    <a:pt x="4701" y="400"/>
                    <a:pt x="4711" y="400"/>
                  </a:cubicBezTo>
                  <a:cubicBezTo>
                    <a:pt x="4879" y="400"/>
                    <a:pt x="5047" y="371"/>
                    <a:pt x="5211" y="371"/>
                  </a:cubicBezTo>
                  <a:cubicBezTo>
                    <a:pt x="5361" y="371"/>
                    <a:pt x="5510" y="384"/>
                    <a:pt x="5660" y="384"/>
                  </a:cubicBezTo>
                  <a:cubicBezTo>
                    <a:pt x="5678" y="384"/>
                    <a:pt x="5697" y="384"/>
                    <a:pt x="5716" y="383"/>
                  </a:cubicBezTo>
                  <a:cubicBezTo>
                    <a:pt x="5884" y="383"/>
                    <a:pt x="6052" y="367"/>
                    <a:pt x="6221" y="363"/>
                  </a:cubicBezTo>
                  <a:cubicBezTo>
                    <a:pt x="6389" y="363"/>
                    <a:pt x="6557" y="387"/>
                    <a:pt x="6725" y="387"/>
                  </a:cubicBezTo>
                  <a:cubicBezTo>
                    <a:pt x="6893" y="383"/>
                    <a:pt x="7062" y="375"/>
                    <a:pt x="7230" y="371"/>
                  </a:cubicBezTo>
                  <a:cubicBezTo>
                    <a:pt x="7398" y="367"/>
                    <a:pt x="7566" y="346"/>
                    <a:pt x="7735" y="342"/>
                  </a:cubicBezTo>
                  <a:cubicBezTo>
                    <a:pt x="7903" y="334"/>
                    <a:pt x="8067" y="342"/>
                    <a:pt x="8231" y="330"/>
                  </a:cubicBezTo>
                  <a:cubicBezTo>
                    <a:pt x="8399" y="322"/>
                    <a:pt x="8564" y="305"/>
                    <a:pt x="8732" y="293"/>
                  </a:cubicBezTo>
                  <a:cubicBezTo>
                    <a:pt x="8896" y="285"/>
                    <a:pt x="9064" y="285"/>
                    <a:pt x="9228" y="273"/>
                  </a:cubicBezTo>
                  <a:cubicBezTo>
                    <a:pt x="9392" y="260"/>
                    <a:pt x="9557" y="207"/>
                    <a:pt x="9721" y="190"/>
                  </a:cubicBezTo>
                  <a:cubicBezTo>
                    <a:pt x="9747" y="188"/>
                    <a:pt x="9774" y="188"/>
                    <a:pt x="9801" y="188"/>
                  </a:cubicBezTo>
                  <a:cubicBezTo>
                    <a:pt x="9914" y="188"/>
                    <a:pt x="10028" y="202"/>
                    <a:pt x="10140" y="202"/>
                  </a:cubicBezTo>
                  <a:cubicBezTo>
                    <a:pt x="10168" y="202"/>
                    <a:pt x="10195" y="201"/>
                    <a:pt x="10221" y="199"/>
                  </a:cubicBezTo>
                  <a:cubicBezTo>
                    <a:pt x="10312" y="190"/>
                    <a:pt x="10348" y="84"/>
                    <a:pt x="10242" y="71"/>
                  </a:cubicBezTo>
                  <a:cubicBezTo>
                    <a:pt x="10057" y="53"/>
                    <a:pt x="9878" y="21"/>
                    <a:pt x="9694" y="21"/>
                  </a:cubicBezTo>
                  <a:cubicBezTo>
                    <a:pt x="9674" y="21"/>
                    <a:pt x="9654" y="21"/>
                    <a:pt x="9634" y="22"/>
                  </a:cubicBezTo>
                  <a:cubicBezTo>
                    <a:pt x="9433" y="30"/>
                    <a:pt x="9232" y="35"/>
                    <a:pt x="9027" y="47"/>
                  </a:cubicBezTo>
                  <a:cubicBezTo>
                    <a:pt x="8826" y="55"/>
                    <a:pt x="8625" y="71"/>
                    <a:pt x="8424" y="71"/>
                  </a:cubicBezTo>
                  <a:cubicBezTo>
                    <a:pt x="8223" y="76"/>
                    <a:pt x="8022" y="113"/>
                    <a:pt x="7821" y="113"/>
                  </a:cubicBezTo>
                  <a:cubicBezTo>
                    <a:pt x="7648" y="113"/>
                    <a:pt x="7480" y="67"/>
                    <a:pt x="7308" y="67"/>
                  </a:cubicBezTo>
                  <a:cubicBezTo>
                    <a:pt x="7136" y="67"/>
                    <a:pt x="6967" y="80"/>
                    <a:pt x="6795" y="80"/>
                  </a:cubicBezTo>
                  <a:cubicBezTo>
                    <a:pt x="6776" y="79"/>
                    <a:pt x="6757" y="79"/>
                    <a:pt x="6738" y="79"/>
                  </a:cubicBezTo>
                  <a:cubicBezTo>
                    <a:pt x="6585" y="79"/>
                    <a:pt x="6435" y="92"/>
                    <a:pt x="6282" y="92"/>
                  </a:cubicBezTo>
                  <a:lnTo>
                    <a:pt x="5769" y="88"/>
                  </a:lnTo>
                  <a:cubicBezTo>
                    <a:pt x="5597" y="88"/>
                    <a:pt x="5429" y="59"/>
                    <a:pt x="5256" y="59"/>
                  </a:cubicBezTo>
                  <a:cubicBezTo>
                    <a:pt x="5084" y="55"/>
                    <a:pt x="4924" y="51"/>
                    <a:pt x="4756" y="51"/>
                  </a:cubicBezTo>
                  <a:cubicBezTo>
                    <a:pt x="4732" y="50"/>
                    <a:pt x="4708" y="50"/>
                    <a:pt x="4684" y="50"/>
                  </a:cubicBezTo>
                  <a:cubicBezTo>
                    <a:pt x="4540" y="50"/>
                    <a:pt x="4399" y="59"/>
                    <a:pt x="4255" y="59"/>
                  </a:cubicBezTo>
                  <a:cubicBezTo>
                    <a:pt x="4240" y="59"/>
                    <a:pt x="4225" y="59"/>
                    <a:pt x="4209" y="59"/>
                  </a:cubicBezTo>
                  <a:cubicBezTo>
                    <a:pt x="4057" y="59"/>
                    <a:pt x="3907" y="76"/>
                    <a:pt x="3755" y="76"/>
                  </a:cubicBezTo>
                  <a:cubicBezTo>
                    <a:pt x="3586" y="76"/>
                    <a:pt x="3422" y="55"/>
                    <a:pt x="3254" y="51"/>
                  </a:cubicBezTo>
                  <a:cubicBezTo>
                    <a:pt x="3086" y="51"/>
                    <a:pt x="2922" y="59"/>
                    <a:pt x="2753" y="59"/>
                  </a:cubicBezTo>
                  <a:cubicBezTo>
                    <a:pt x="2585" y="55"/>
                    <a:pt x="2417" y="22"/>
                    <a:pt x="2249" y="14"/>
                  </a:cubicBezTo>
                  <a:cubicBezTo>
                    <a:pt x="2164" y="12"/>
                    <a:pt x="2080" y="12"/>
                    <a:pt x="1996" y="12"/>
                  </a:cubicBezTo>
                  <a:cubicBezTo>
                    <a:pt x="1911" y="12"/>
                    <a:pt x="1826" y="12"/>
                    <a:pt x="1740" y="10"/>
                  </a:cubicBezTo>
                  <a:cubicBezTo>
                    <a:pt x="1696" y="8"/>
                    <a:pt x="1652" y="7"/>
                    <a:pt x="1608" y="7"/>
                  </a:cubicBezTo>
                  <a:cubicBezTo>
                    <a:pt x="1509" y="7"/>
                    <a:pt x="1410" y="11"/>
                    <a:pt x="1311" y="11"/>
                  </a:cubicBezTo>
                  <a:cubicBezTo>
                    <a:pt x="1286" y="11"/>
                    <a:pt x="1260" y="11"/>
                    <a:pt x="1235" y="10"/>
                  </a:cubicBezTo>
                  <a:cubicBezTo>
                    <a:pt x="1099" y="7"/>
                    <a:pt x="963" y="1"/>
                    <a:pt x="825" y="1"/>
                  </a:cubicBezTo>
                  <a:close/>
                </a:path>
              </a:pathLst>
            </a:custGeom>
            <a:solidFill>
              <a:srgbClr val="5D3D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2" name="Google Shape;122;p26"/>
          <p:cNvPicPr preferRelativeResize="0"/>
          <p:nvPr/>
        </p:nvPicPr>
        <p:blipFill rotWithShape="1">
          <a:blip r:embed="rId5">
            <a:alphaModFix/>
          </a:blip>
          <a:srcRect t="199" b="199"/>
          <a:stretch/>
        </p:blipFill>
        <p:spPr>
          <a:xfrm rot="902439">
            <a:off x="6476500" y="3528900"/>
            <a:ext cx="1432117" cy="1957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723688">
            <a:off x="881224" y="-448266"/>
            <a:ext cx="2255899" cy="29536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7"/>
          <p:cNvSpPr txBox="1">
            <a:spLocks noGrp="1"/>
          </p:cNvSpPr>
          <p:nvPr>
            <p:ph type="body" idx="1"/>
          </p:nvPr>
        </p:nvSpPr>
        <p:spPr>
          <a:xfrm>
            <a:off x="611560" y="195486"/>
            <a:ext cx="7731000" cy="432874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>
              <a:buClr>
                <a:schemeClr val="dk1"/>
              </a:buClr>
              <a:buNone/>
            </a:pPr>
            <a:r>
              <a:rPr lang="pt-BR" sz="3600" dirty="0" smtClean="0"/>
              <a:t>A </a:t>
            </a:r>
            <a:r>
              <a:rPr lang="pt-BR" sz="3600" dirty="0"/>
              <a:t>função social dos </a:t>
            </a:r>
            <a:r>
              <a:rPr lang="pt-BR" sz="3600" dirty="0" err="1"/>
              <a:t>Griôs</a:t>
            </a:r>
            <a:r>
              <a:rPr lang="pt-BR" sz="3600" dirty="0"/>
              <a:t>, nas tradições </a:t>
            </a:r>
            <a:r>
              <a:rPr lang="pt-BR" sz="3600" dirty="0" smtClean="0"/>
              <a:t>africanas é de </a:t>
            </a:r>
            <a:endParaRPr lang="pt-BR" sz="3600" b="1" dirty="0"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  <a:p>
            <a:pPr marL="0" lvl="0" indent="0" algn="just">
              <a:buClr>
                <a:schemeClr val="dk1"/>
              </a:buClr>
              <a:buNone/>
            </a:pPr>
            <a:r>
              <a:rPr lang="pt-BR" sz="3600" dirty="0"/>
              <a:t>transmitir as histórias dos seus antepassados e os cantos aos mais </a:t>
            </a:r>
            <a:r>
              <a:rPr lang="pt-BR" sz="3600" dirty="0" smtClean="0"/>
              <a:t>novos.</a:t>
            </a:r>
            <a:endParaRPr sz="3600" b="1" dirty="0"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2" name="AutoShape 2" descr="Qual a importância dos griôs?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3" name="AutoShape 4" descr="Qual a importância dos griôs?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AutoShape 6" descr="Qual a importância dos griôs?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" name="AutoShape 8" descr="Qual a importância dos griôs?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5130" name="Picture 10" descr="Lelaludens Blogspot: POR UM MUNDO COM MAIS GRIÔS!!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2787774"/>
            <a:ext cx="2808312" cy="2028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23840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7"/>
          <p:cNvSpPr txBox="1">
            <a:spLocks noGrp="1"/>
          </p:cNvSpPr>
          <p:nvPr>
            <p:ph type="body" idx="1"/>
          </p:nvPr>
        </p:nvSpPr>
        <p:spPr>
          <a:xfrm>
            <a:off x="539552" y="771550"/>
            <a:ext cx="3814659" cy="37444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400" dirty="0" smtClean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	</a:t>
            </a:r>
            <a:endParaRPr sz="2400" b="1" dirty="0"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pic>
        <p:nvPicPr>
          <p:cNvPr id="4" name="Imagem 3" descr="Studos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1131590"/>
            <a:ext cx="2902625" cy="260144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tângulo 1"/>
          <p:cNvSpPr/>
          <p:nvPr/>
        </p:nvSpPr>
        <p:spPr>
          <a:xfrm>
            <a:off x="467544" y="411510"/>
            <a:ext cx="4572000" cy="4616648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pt-BR" sz="3600" dirty="0"/>
              <a:t>A escrita cuneiforme surgiu na Antiga Mesopotâmia, por causa da necessidade de um melhor controle da sociedade. </a:t>
            </a:r>
            <a:endParaRPr lang="pt-BR" sz="3600" dirty="0" smtClean="0"/>
          </a:p>
          <a:p>
            <a:endParaRPr lang="pt-BR" dirty="0"/>
          </a:p>
          <a:p>
            <a:endParaRPr lang="pt-BR" dirty="0" smtClean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20879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Eu acredito em você, poesia By Rozilda Euzebio Cost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411510"/>
            <a:ext cx="4320480" cy="408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9633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7"/>
          <p:cNvSpPr txBox="1">
            <a:spLocks noGrp="1"/>
          </p:cNvSpPr>
          <p:nvPr>
            <p:ph type="body" idx="1"/>
          </p:nvPr>
        </p:nvSpPr>
        <p:spPr>
          <a:xfrm>
            <a:off x="613325" y="411510"/>
            <a:ext cx="7731000" cy="432874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Clr>
                <a:schemeClr val="dk1"/>
              </a:buClr>
              <a:buNone/>
            </a:pPr>
            <a:r>
              <a:rPr lang="pt-BR" sz="3600" dirty="0"/>
              <a:t>No decorrer do tempo, as línguas no planeta sofreram diversas modificações que, em muitos casos, deram origem a novas línguas</a:t>
            </a:r>
            <a:r>
              <a:rPr lang="pt-BR" sz="3600" dirty="0" smtClean="0"/>
              <a:t>.</a:t>
            </a:r>
          </a:p>
          <a:p>
            <a:pPr marL="0" lvl="0" indent="0">
              <a:buClr>
                <a:schemeClr val="dk1"/>
              </a:buClr>
              <a:buNone/>
            </a:pPr>
            <a:endParaRPr sz="3600" dirty="0"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pic>
        <p:nvPicPr>
          <p:cNvPr id="1026" name="Picture 2" descr="Povos pelo mundo inteiro ilustração do vetor. Ilustração de continente -  1820828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2715766"/>
            <a:ext cx="5266871" cy="2304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/>
          <p:cNvSpPr>
            <a:spLocks noGrp="1"/>
          </p:cNvSpPr>
          <p:nvPr>
            <p:ph type="body" idx="1"/>
          </p:nvPr>
        </p:nvSpPr>
        <p:spPr>
          <a:xfrm>
            <a:off x="613325" y="771550"/>
            <a:ext cx="7731000" cy="3968701"/>
          </a:xfrm>
        </p:spPr>
        <p:txBody>
          <a:bodyPr/>
          <a:lstStyle/>
          <a:p>
            <a:r>
              <a:rPr lang="pt-BR" sz="2400" dirty="0" smtClean="0"/>
              <a:t>É </a:t>
            </a:r>
            <a:r>
              <a:rPr lang="pt-BR" sz="2400" dirty="0"/>
              <a:t>que as línguas são vivas – elas se transformam com o uso. Mesmo as que vieram de uma raiz comum foram sendo modificadas pouco a pouco pela prática de cada grupo falante, que seleciona os termos adequados ao seu ambiente e à sua cultura </a:t>
            </a:r>
            <a:r>
              <a:rPr lang="pt-BR" sz="2400" dirty="0" smtClean="0"/>
              <a:t>[...].</a:t>
            </a:r>
          </a:p>
          <a:p>
            <a:r>
              <a:rPr lang="pt-BR" sz="2400" dirty="0"/>
              <a:t>A</a:t>
            </a:r>
            <a:r>
              <a:rPr lang="pt-BR" sz="2400" dirty="0" smtClean="0"/>
              <a:t>s diferenças </a:t>
            </a:r>
            <a:r>
              <a:rPr lang="pt-BR" sz="2400" dirty="0"/>
              <a:t>linguísticas podem ser </a:t>
            </a:r>
            <a:r>
              <a:rPr lang="pt-BR" sz="2400" dirty="0" smtClean="0"/>
              <a:t>explicadas</a:t>
            </a:r>
          </a:p>
          <a:p>
            <a:r>
              <a:rPr lang="pt-BR" sz="2400" dirty="0"/>
              <a:t>pela estreita relação dos povos com seus ambientes de convivência</a:t>
            </a:r>
            <a:r>
              <a:rPr lang="pt-BR" sz="2400" dirty="0" smtClean="0"/>
              <a:t>.</a:t>
            </a:r>
          </a:p>
          <a:p>
            <a:pPr lvl="1"/>
            <a:endParaRPr lang="pt-BR" sz="1600" dirty="0"/>
          </a:p>
        </p:txBody>
      </p:sp>
    </p:spTree>
    <p:extLst>
      <p:ext uri="{BB962C8B-B14F-4D97-AF65-F5344CB8AC3E}">
        <p14:creationId xmlns:p14="http://schemas.microsoft.com/office/powerpoint/2010/main" val="34981306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7"/>
          <p:cNvSpPr txBox="1">
            <a:spLocks noGrp="1"/>
          </p:cNvSpPr>
          <p:nvPr>
            <p:ph type="body" idx="1"/>
          </p:nvPr>
        </p:nvSpPr>
        <p:spPr>
          <a:xfrm>
            <a:off x="613325" y="411510"/>
            <a:ext cx="7731000" cy="432874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71500" lvl="0" indent="-571500">
              <a:buClr>
                <a:schemeClr val="dk1"/>
              </a:buClr>
              <a:buFont typeface="Arial" charset="0"/>
              <a:buChar char="•"/>
            </a:pPr>
            <a:r>
              <a:rPr lang="pt-BR" sz="2400" dirty="0"/>
              <a:t>Sobre a tradição oral e a cultura dos povos nativos. </a:t>
            </a:r>
            <a:endParaRPr lang="pt-BR" sz="2400" dirty="0" smtClean="0"/>
          </a:p>
          <a:p>
            <a:pPr marL="571500" lvl="0" indent="-571500">
              <a:buClr>
                <a:schemeClr val="dk1"/>
              </a:buClr>
              <a:buFont typeface="Arial" charset="0"/>
              <a:buChar char="•"/>
            </a:pPr>
            <a:endParaRPr lang="pt-BR" sz="2400" dirty="0" smtClean="0"/>
          </a:p>
          <a:p>
            <a:pPr marL="571500" indent="-571500">
              <a:buClr>
                <a:schemeClr val="dk1"/>
              </a:buClr>
              <a:buFont typeface="Arial" charset="0"/>
              <a:buChar char="•"/>
            </a:pPr>
            <a:r>
              <a:rPr lang="pt-BR" sz="2400" dirty="0"/>
              <a:t>Na </a:t>
            </a:r>
            <a:r>
              <a:rPr lang="pt-BR" sz="2400" b="1" dirty="0" smtClean="0"/>
              <a:t>tradição oral</a:t>
            </a:r>
            <a:r>
              <a:rPr lang="pt-BR" sz="2400" dirty="0" smtClean="0"/>
              <a:t>, </a:t>
            </a:r>
            <a:r>
              <a:rPr lang="pt-BR" sz="2400" dirty="0"/>
              <a:t>as histórias e os </a:t>
            </a:r>
            <a:r>
              <a:rPr lang="pt-BR" sz="2400" b="1" dirty="0"/>
              <a:t>conhecimentos são compartilhados por meio da </a:t>
            </a:r>
            <a:r>
              <a:rPr lang="pt-BR" sz="2400" dirty="0"/>
              <a:t>fala ou do </a:t>
            </a:r>
            <a:r>
              <a:rPr lang="pt-BR" sz="2400" dirty="0" smtClean="0"/>
              <a:t>canto, </a:t>
            </a:r>
            <a:r>
              <a:rPr lang="pt-BR" sz="2400" b="1" dirty="0"/>
              <a:t>sem</a:t>
            </a:r>
            <a:r>
              <a:rPr lang="pt-BR" sz="2400" dirty="0"/>
              <a:t> o uso </a:t>
            </a:r>
            <a:r>
              <a:rPr lang="pt-BR" sz="2400" dirty="0" smtClean="0"/>
              <a:t>da</a:t>
            </a:r>
            <a:r>
              <a:rPr lang="pt-BR" sz="2400" dirty="0"/>
              <a:t> </a:t>
            </a:r>
            <a:r>
              <a:rPr lang="pt-BR" sz="2400" b="1" dirty="0" smtClean="0"/>
              <a:t>escrit</a:t>
            </a:r>
            <a:r>
              <a:rPr lang="pt-BR" sz="2400" dirty="0" smtClean="0"/>
              <a:t>a.</a:t>
            </a:r>
          </a:p>
          <a:p>
            <a:pPr marL="571500" indent="-571500">
              <a:buClr>
                <a:schemeClr val="dk1"/>
              </a:buClr>
              <a:buFont typeface="Arial" charset="0"/>
              <a:buChar char="•"/>
            </a:pPr>
            <a:endParaRPr lang="pt-BR" sz="2400" dirty="0"/>
          </a:p>
          <a:p>
            <a:pPr marL="571500" indent="-571500">
              <a:buClr>
                <a:schemeClr val="dk1"/>
              </a:buClr>
              <a:buFont typeface="Arial" charset="0"/>
              <a:buChar char="•"/>
            </a:pPr>
            <a:r>
              <a:rPr lang="pt-BR" sz="2400" dirty="0" smtClean="0"/>
              <a:t>Essa </a:t>
            </a:r>
            <a:r>
              <a:rPr lang="pt-BR" sz="2400" dirty="0"/>
              <a:t>maneira de compartilhamento </a:t>
            </a:r>
            <a:r>
              <a:rPr lang="pt-BR" sz="2400" b="1" dirty="0"/>
              <a:t>possibilita a preservação da </a:t>
            </a:r>
            <a:r>
              <a:rPr lang="pt-BR" sz="2400" b="1" dirty="0" smtClean="0"/>
              <a:t>história e </a:t>
            </a:r>
            <a:r>
              <a:rPr lang="pt-BR" sz="2400" b="1" dirty="0"/>
              <a:t>da cultura </a:t>
            </a:r>
            <a:r>
              <a:rPr lang="pt-BR" sz="2400" dirty="0"/>
              <a:t>dos antepassados para as futuras gerações. </a:t>
            </a:r>
          </a:p>
          <a:p>
            <a:pPr marL="571500" lvl="0" indent="-571500">
              <a:buClr>
                <a:schemeClr val="dk1"/>
              </a:buClr>
              <a:buFont typeface="Arial" charset="0"/>
              <a:buChar char="•"/>
            </a:pPr>
            <a:endParaRPr sz="2400" dirty="0"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</p:spTree>
    <p:extLst>
      <p:ext uri="{BB962C8B-B14F-4D97-AF65-F5344CB8AC3E}">
        <p14:creationId xmlns:p14="http://schemas.microsoft.com/office/powerpoint/2010/main" val="20047005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7"/>
          <p:cNvSpPr txBox="1">
            <a:spLocks noGrp="1"/>
          </p:cNvSpPr>
          <p:nvPr>
            <p:ph type="body" idx="1"/>
          </p:nvPr>
        </p:nvSpPr>
        <p:spPr>
          <a:xfrm>
            <a:off x="613325" y="411510"/>
            <a:ext cx="7731000" cy="432874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Clr>
                <a:schemeClr val="dk1"/>
              </a:buClr>
              <a:buNone/>
            </a:pPr>
            <a:r>
              <a:rPr lang="pt-BR" sz="3200" dirty="0"/>
              <a:t>Egito, apenas cerca de 4% das pessoas sabiam ler e escrever. Essa minoria, então, foi chamada de </a:t>
            </a:r>
            <a:r>
              <a:rPr lang="pt-BR" sz="3200" b="1" dirty="0"/>
              <a:t>escrib</a:t>
            </a:r>
            <a:r>
              <a:rPr lang="pt-BR" sz="3200" dirty="0"/>
              <a:t>a. </a:t>
            </a:r>
            <a:endParaRPr lang="pt-BR" sz="3200" dirty="0" smtClean="0"/>
          </a:p>
          <a:p>
            <a:pPr marL="0" lvl="0" indent="0">
              <a:buClr>
                <a:schemeClr val="dk1"/>
              </a:buClr>
              <a:buNone/>
            </a:pPr>
            <a:endParaRPr lang="pt-BR" sz="3200" dirty="0" smtClean="0"/>
          </a:p>
          <a:p>
            <a:pPr marL="0" lvl="0" indent="0">
              <a:buClr>
                <a:schemeClr val="dk1"/>
              </a:buClr>
              <a:buNone/>
            </a:pPr>
            <a:r>
              <a:rPr lang="pt-BR" sz="3200" b="1" dirty="0" smtClean="0"/>
              <a:t>Escrita egípcia Hieroglífica</a:t>
            </a:r>
          </a:p>
          <a:p>
            <a:pPr marL="0" lvl="0" indent="0">
              <a:buClr>
                <a:schemeClr val="dk1"/>
              </a:buClr>
              <a:buNone/>
            </a:pPr>
            <a:endParaRPr lang="pt-BR" sz="3200" dirty="0" smtClean="0"/>
          </a:p>
          <a:p>
            <a:pPr marL="0" indent="0">
              <a:buClr>
                <a:schemeClr val="dk1"/>
              </a:buClr>
              <a:buNone/>
            </a:pPr>
            <a:r>
              <a:rPr lang="pt-BR" sz="3200" dirty="0" smtClean="0"/>
              <a:t>Apenas </a:t>
            </a:r>
            <a:r>
              <a:rPr lang="pt-BR" sz="3200" b="1" dirty="0"/>
              <a:t>o rei, a família do rei e os </a:t>
            </a:r>
            <a:r>
              <a:rPr lang="pt-BR" sz="3200" b="1" dirty="0" smtClean="0"/>
              <a:t>sacerdotes </a:t>
            </a:r>
            <a:r>
              <a:rPr lang="pt-BR" sz="3200" dirty="0" smtClean="0"/>
              <a:t>tinham </a:t>
            </a:r>
            <a:r>
              <a:rPr lang="pt-BR" sz="3200" dirty="0"/>
              <a:t>o conhecimento da escrita</a:t>
            </a:r>
          </a:p>
          <a:p>
            <a:pPr marL="0" lvl="0" indent="0">
              <a:buClr>
                <a:schemeClr val="dk1"/>
              </a:buClr>
              <a:buNone/>
            </a:pPr>
            <a:r>
              <a:rPr lang="pt-BR" sz="3600" dirty="0" smtClean="0"/>
              <a:t> </a:t>
            </a:r>
          </a:p>
        </p:txBody>
      </p:sp>
      <p:pic>
        <p:nvPicPr>
          <p:cNvPr id="2050" name="Picture 2" descr="Que lingua se fala no egito?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1475393"/>
            <a:ext cx="3131840" cy="2087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0879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251520" y="339502"/>
            <a:ext cx="698477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3600" dirty="0"/>
              <a:t>A</a:t>
            </a:r>
            <a:r>
              <a:rPr lang="pt-BR" sz="3600" dirty="0" smtClean="0"/>
              <a:t> </a:t>
            </a:r>
            <a:r>
              <a:rPr lang="pt-BR" sz="3600" dirty="0"/>
              <a:t>escrita dos </a:t>
            </a:r>
            <a:r>
              <a:rPr lang="pt-BR" sz="3600" dirty="0" smtClean="0"/>
              <a:t>escribas eles  utilizavam </a:t>
            </a:r>
            <a:r>
              <a:rPr lang="pt-BR" sz="3600" dirty="0"/>
              <a:t>um tipo de papel chamado </a:t>
            </a:r>
            <a:r>
              <a:rPr lang="pt-BR" sz="3600" b="1" dirty="0"/>
              <a:t>papiro</a:t>
            </a:r>
            <a:r>
              <a:rPr lang="pt-BR" sz="3600" dirty="0"/>
              <a:t>, que era feito com o caule de uma planta.</a:t>
            </a:r>
            <a:endParaRPr lang="pt-BR" sz="3600" dirty="0"/>
          </a:p>
        </p:txBody>
      </p:sp>
      <p:pic>
        <p:nvPicPr>
          <p:cNvPr id="3074" name="Picture 2" descr="Papiro egípcio antigo com hieróglifos. padrão histórico do egito antigo.  pergaminho antigo 3d com símbolos de script, faraós e deuses. | Vetor  Premiu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888" y="2582587"/>
            <a:ext cx="5544835" cy="2572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0879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7"/>
          <p:cNvSpPr txBox="1">
            <a:spLocks noGrp="1"/>
          </p:cNvSpPr>
          <p:nvPr>
            <p:ph type="body" idx="1"/>
          </p:nvPr>
        </p:nvSpPr>
        <p:spPr>
          <a:xfrm>
            <a:off x="613325" y="411510"/>
            <a:ext cx="7731000" cy="432874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Clr>
                <a:schemeClr val="dk1"/>
              </a:buClr>
              <a:buNone/>
            </a:pPr>
            <a:r>
              <a:rPr lang="pt-BR" sz="3200" dirty="0" smtClean="0"/>
              <a:t>A </a:t>
            </a:r>
            <a:r>
              <a:rPr lang="pt-BR" sz="3200" b="1" dirty="0"/>
              <a:t>função dos escribas</a:t>
            </a:r>
            <a:r>
              <a:rPr lang="pt-BR" sz="3200" dirty="0"/>
              <a:t> era escrever e registrar </a:t>
            </a:r>
            <a:r>
              <a:rPr lang="pt-BR" sz="3200" dirty="0" smtClean="0"/>
              <a:t>informações:</a:t>
            </a:r>
          </a:p>
          <a:p>
            <a:pPr marL="0" lvl="0" indent="0">
              <a:buClr>
                <a:schemeClr val="dk1"/>
              </a:buClr>
              <a:buNone/>
            </a:pPr>
            <a:endParaRPr lang="pt-BR" sz="3200" dirty="0"/>
          </a:p>
          <a:p>
            <a:pPr marL="0" lvl="0" indent="0">
              <a:buClr>
                <a:schemeClr val="dk1"/>
              </a:buClr>
              <a:buNone/>
            </a:pPr>
            <a:r>
              <a:rPr lang="pt-BR" sz="3200" dirty="0"/>
              <a:t>a vida do faraó</a:t>
            </a:r>
            <a:r>
              <a:rPr lang="pt-BR" sz="3200" dirty="0" smtClean="0"/>
              <a:t>;</a:t>
            </a:r>
          </a:p>
          <a:p>
            <a:pPr marL="0" lvl="0" indent="0">
              <a:buClr>
                <a:schemeClr val="dk1"/>
              </a:buClr>
              <a:buNone/>
            </a:pPr>
            <a:endParaRPr lang="pt-BR" sz="3200" dirty="0" smtClean="0"/>
          </a:p>
          <a:p>
            <a:pPr marL="0" lvl="0" indent="0">
              <a:buClr>
                <a:schemeClr val="dk1"/>
              </a:buClr>
              <a:buNone/>
            </a:pPr>
            <a:r>
              <a:rPr lang="pt-BR" sz="3200" dirty="0"/>
              <a:t>os impostos a serem pagos ao faraó</a:t>
            </a:r>
            <a:r>
              <a:rPr lang="pt-BR" sz="3200" dirty="0" smtClean="0"/>
              <a:t>;</a:t>
            </a:r>
          </a:p>
          <a:p>
            <a:pPr marL="0" lvl="0" indent="0">
              <a:buClr>
                <a:schemeClr val="dk1"/>
              </a:buClr>
              <a:buNone/>
            </a:pPr>
            <a:endParaRPr lang="pt-BR" sz="3200" dirty="0" smtClean="0"/>
          </a:p>
          <a:p>
            <a:pPr marL="0" lvl="0" indent="0">
              <a:buClr>
                <a:schemeClr val="dk1"/>
              </a:buClr>
              <a:buNone/>
            </a:pPr>
            <a:r>
              <a:rPr lang="pt-BR" sz="3200" dirty="0"/>
              <a:t>textos considerados sagrados.</a:t>
            </a:r>
            <a:endParaRPr lang="pt-BR" sz="3200" dirty="0" smtClean="0"/>
          </a:p>
          <a:p>
            <a:pPr marL="0" lvl="0" indent="0">
              <a:buClr>
                <a:schemeClr val="dk1"/>
              </a:buClr>
              <a:buNone/>
            </a:pPr>
            <a:endParaRPr lang="pt-BR" sz="2400" dirty="0"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  <a:p>
            <a:pPr marL="0" lvl="0" indent="0">
              <a:buClr>
                <a:schemeClr val="dk1"/>
              </a:buClr>
              <a:buNone/>
            </a:pPr>
            <a:endParaRPr sz="2400" dirty="0"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</p:spTree>
    <p:extLst>
      <p:ext uri="{BB962C8B-B14F-4D97-AF65-F5344CB8AC3E}">
        <p14:creationId xmlns:p14="http://schemas.microsoft.com/office/powerpoint/2010/main" val="9323840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7"/>
          <p:cNvSpPr txBox="1">
            <a:spLocks noGrp="1"/>
          </p:cNvSpPr>
          <p:nvPr>
            <p:ph type="body" idx="1"/>
          </p:nvPr>
        </p:nvSpPr>
        <p:spPr>
          <a:xfrm>
            <a:off x="179512" y="411510"/>
            <a:ext cx="6408713" cy="453650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Clr>
                <a:schemeClr val="dk1"/>
              </a:buClr>
              <a:buNone/>
            </a:pPr>
            <a:r>
              <a:rPr lang="pt-BR" sz="2800" dirty="0"/>
              <a:t>Aprendemos muitas lendas indígenas, elas possuem um grande papel na preservação da história dos povos indígenas no </a:t>
            </a:r>
            <a:r>
              <a:rPr lang="pt-BR" sz="2800" dirty="0" smtClean="0"/>
              <a:t>Brasil.</a:t>
            </a:r>
          </a:p>
          <a:p>
            <a:pPr marL="0" lvl="0" indent="0">
              <a:buClr>
                <a:schemeClr val="dk1"/>
              </a:buClr>
              <a:buNone/>
            </a:pPr>
            <a:endParaRPr lang="pt-BR" sz="3200" dirty="0"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  <a:p>
            <a:pPr marL="0" lvl="0" indent="0">
              <a:buClr>
                <a:schemeClr val="dk1"/>
              </a:buClr>
              <a:buNone/>
            </a:pPr>
            <a:r>
              <a:rPr lang="pt-BR" sz="3200" dirty="0"/>
              <a:t>Através da </a:t>
            </a:r>
            <a:r>
              <a:rPr lang="pt-BR" sz="3200" dirty="0" smtClean="0"/>
              <a:t>oralidade o </a:t>
            </a:r>
            <a:r>
              <a:rPr lang="pt-BR" sz="3200" b="1" dirty="0" smtClean="0"/>
              <a:t>Pajé</a:t>
            </a:r>
            <a:r>
              <a:rPr lang="pt-BR" sz="3200" dirty="0" smtClean="0"/>
              <a:t> ou Xamã transmita o conhecimento, nas rodas de conversa, dança, canto e através dos rituais.</a:t>
            </a:r>
            <a:endParaRPr sz="3200" dirty="0"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pic>
        <p:nvPicPr>
          <p:cNvPr id="4098" name="Picture 2" descr="Pajé Timei produz podcast com narrativas Awaete, de recente contato -  Amazônia Rea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2" y="1131590"/>
            <a:ext cx="2399761" cy="3312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0879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7"/>
          <p:cNvSpPr txBox="1">
            <a:spLocks noGrp="1"/>
          </p:cNvSpPr>
          <p:nvPr>
            <p:ph type="body" idx="1"/>
          </p:nvPr>
        </p:nvSpPr>
        <p:spPr>
          <a:xfrm>
            <a:off x="613325" y="411510"/>
            <a:ext cx="7731000" cy="432874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sz="2400" dirty="0"/>
              <a:t>O </a:t>
            </a:r>
            <a:r>
              <a:rPr lang="pt-BR" sz="2400" dirty="0" err="1"/>
              <a:t>griô</a:t>
            </a:r>
            <a:r>
              <a:rPr lang="pt-BR" sz="2400" dirty="0"/>
              <a:t> se baseia na tradição oral para a transmissão de vivências e saberes culturais de uma comunidade. O mestre </a:t>
            </a:r>
            <a:r>
              <a:rPr lang="pt-BR" sz="2400" dirty="0" err="1"/>
              <a:t>griô</a:t>
            </a:r>
            <a:r>
              <a:rPr lang="pt-BR" sz="2400" dirty="0"/>
              <a:t> é reconhecido por, coletivamente, transmitir ensinamentos de geração em geração [...]. Quando dizem que você é um </a:t>
            </a:r>
            <a:r>
              <a:rPr lang="pt-BR" sz="2400" dirty="0" err="1"/>
              <a:t>griô</a:t>
            </a:r>
            <a:r>
              <a:rPr lang="pt-BR" sz="2400" dirty="0"/>
              <a:t>, significa que você se comprometeu a guardar as histórias [...] e viver como um registro vivo, com instrumentos, elementos e rituais de iniciação. É como um historiador que trabalha com o canto e a memória.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 b="1" dirty="0"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</p:spTree>
    <p:extLst>
      <p:ext uri="{BB962C8B-B14F-4D97-AF65-F5344CB8AC3E}">
        <p14:creationId xmlns:p14="http://schemas.microsoft.com/office/powerpoint/2010/main" val="932384045"/>
      </p:ext>
    </p:extLst>
  </p:cSld>
  <p:clrMapOvr>
    <a:masterClrMapping/>
  </p:clrMapOvr>
</p:sld>
</file>

<file path=ppt/theme/theme1.xml><?xml version="1.0" encoding="utf-8"?>
<a:theme xmlns:a="http://schemas.openxmlformats.org/drawingml/2006/main" name="Papyrus History Lesson by Slidesgo">
  <a:themeElements>
    <a:clrScheme name="Simple Light">
      <a:dk1>
        <a:srgbClr val="482400"/>
      </a:dk1>
      <a:lt1>
        <a:srgbClr val="FFFFFF"/>
      </a:lt1>
      <a:dk2>
        <a:srgbClr val="595959"/>
      </a:dk2>
      <a:lt2>
        <a:srgbClr val="EEEEEE"/>
      </a:lt2>
      <a:accent1>
        <a:srgbClr val="482400"/>
      </a:accent1>
      <a:accent2>
        <a:srgbClr val="C1AD8F"/>
      </a:accent2>
      <a:accent3>
        <a:srgbClr val="553333"/>
      </a:accent3>
      <a:accent4>
        <a:srgbClr val="C1AD8F"/>
      </a:accent4>
      <a:accent5>
        <a:srgbClr val="482400"/>
      </a:accent5>
      <a:accent6>
        <a:srgbClr val="C1AD8F"/>
      </a:accent6>
      <a:hlink>
        <a:srgbClr val="4824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82</TotalTime>
  <Words>409</Words>
  <Application>Microsoft Office PowerPoint</Application>
  <PresentationFormat>Apresentação na tela (16:9)</PresentationFormat>
  <Paragraphs>34</Paragraphs>
  <Slides>12</Slides>
  <Notes>11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12</vt:i4>
      </vt:variant>
    </vt:vector>
  </HeadingPairs>
  <TitlesOfParts>
    <vt:vector size="19" baseType="lpstr">
      <vt:lpstr>Arial</vt:lpstr>
      <vt:lpstr>Livvic Light</vt:lpstr>
      <vt:lpstr>Livvic</vt:lpstr>
      <vt:lpstr>Redressed</vt:lpstr>
      <vt:lpstr>Muli</vt:lpstr>
      <vt:lpstr>Livvic Medium</vt:lpstr>
      <vt:lpstr>Papyrus History Lesson by Slidesgo</vt:lpstr>
      <vt:lpstr>REVISÃO 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REVISÃO</dc:title>
  <dc:creator>User</dc:creator>
  <cp:lastModifiedBy>User</cp:lastModifiedBy>
  <cp:revision>10</cp:revision>
  <dcterms:modified xsi:type="dcterms:W3CDTF">2022-07-12T14:26:58Z</dcterms:modified>
</cp:coreProperties>
</file>